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63" r:id="rId4"/>
    <p:sldId id="264" r:id="rId5"/>
    <p:sldId id="257" r:id="rId6"/>
    <p:sldId id="270" r:id="rId7"/>
    <p:sldId id="259" r:id="rId8"/>
    <p:sldId id="271" r:id="rId9"/>
    <p:sldId id="261" r:id="rId10"/>
    <p:sldId id="260" r:id="rId11"/>
    <p:sldId id="262" r:id="rId12"/>
    <p:sldId id="265" r:id="rId13"/>
    <p:sldId id="266" r:id="rId14"/>
    <p:sldId id="268" r:id="rId15"/>
    <p:sldId id="258" r:id="rId16"/>
    <p:sldId id="267" r:id="rId17"/>
    <p:sldId id="274" r:id="rId18"/>
    <p:sldId id="275" r:id="rId19"/>
    <p:sldId id="272" r:id="rId20"/>
    <p:sldId id="269" r:id="rId21"/>
    <p:sldId id="273" r:id="rId22"/>
    <p:sldId id="27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7C6922-8E40-434A-AD8D-CE5192BEF057}" type="datetimeFigureOut">
              <a:rPr lang="en-US" smtClean="0"/>
              <a:pPr/>
              <a:t>11/17/2011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F191E4-8A87-4AB3-B02D-FBE730C3935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ilvio.cesare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codechu.com/wiki" TargetMode="External"/><Relationship Id="rId2" Type="http://schemas.openxmlformats.org/officeDocument/2006/relationships/hyperlink" Target="http://www.foocodechu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Faster, More Effective </a:t>
            </a:r>
            <a:r>
              <a:rPr lang="en-AU" dirty="0" err="1" smtClean="0"/>
              <a:t>Flowgraph</a:t>
            </a:r>
            <a:r>
              <a:rPr lang="en-AU" dirty="0" smtClean="0"/>
              <a:t>-based Malware Classification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err="1" smtClean="0"/>
              <a:t>Silvio</a:t>
            </a:r>
            <a:r>
              <a:rPr lang="en-AU" dirty="0" smtClean="0"/>
              <a:t> </a:t>
            </a:r>
            <a:r>
              <a:rPr lang="en-AU" dirty="0" err="1" smtClean="0"/>
              <a:t>Cesare</a:t>
            </a:r>
            <a:r>
              <a:rPr lang="en-AU" dirty="0" smtClean="0"/>
              <a:t> </a:t>
            </a:r>
            <a:r>
              <a:rPr lang="en-AU" dirty="0" smtClean="0">
                <a:hlinkClick r:id="rId2"/>
              </a:rPr>
              <a:t>silvio.cesare@gmail.com</a:t>
            </a:r>
            <a:endParaRPr lang="en-AU" dirty="0" smtClean="0"/>
          </a:p>
          <a:p>
            <a:r>
              <a:rPr lang="en-AU" dirty="0" smtClean="0"/>
              <a:t>http://www.foocodechu.com</a:t>
            </a:r>
          </a:p>
          <a:p>
            <a:r>
              <a:rPr lang="en-AU" dirty="0" smtClean="0"/>
              <a:t>Ph.D. Candidate, Deakin University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Decompilation</a:t>
            </a:r>
            <a:endParaRPr lang="en-AU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85918" y="1928802"/>
          <a:ext cx="5515055" cy="3500462"/>
        </p:xfrm>
        <a:graphic>
          <a:graphicData uri="http://schemas.openxmlformats.org/presentationml/2006/ole">
            <p:oleObj spid="_x0000_s4099" name="Visio" r:id="rId3" imgW="4539067" imgH="287936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Input is a string.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Extract all substrings of fixed size Q.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Substrings are known as q-grams.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Let’s take q-grams of all decompiled graphs.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Q-Grams</a:t>
            </a:r>
            <a:endParaRPr lang="en-AU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286248" y="4643446"/>
          <a:ext cx="3729219" cy="1714512"/>
        </p:xfrm>
        <a:graphic>
          <a:graphicData uri="http://schemas.openxmlformats.org/presentationml/2006/ole">
            <p:oleObj spid="_x0000_s5123" name="Visio" r:id="rId3" imgW="1952744" imgH="89861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3000"/>
              </a:spcAft>
            </a:pPr>
            <a:r>
              <a:rPr lang="en-AU" dirty="0" smtClean="0"/>
              <a:t>An array &lt;E1,...,En&gt;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A feature vector describes the number of occurrences of each feature.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En is the number of times feature En occurs.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Let’s make the 500 most common q-grams as features.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We use feature vectors as birthmarks.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Feature Vectors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vector is an n-dimensional point.</a:t>
            </a:r>
          </a:p>
          <a:p>
            <a:r>
              <a:rPr lang="en-AU" dirty="0" smtClean="0"/>
              <a:t>E.g. 2d vector is &lt;</a:t>
            </a:r>
            <a:r>
              <a:rPr lang="en-AU" dirty="0" err="1" smtClean="0"/>
              <a:t>x,y</a:t>
            </a:r>
            <a:r>
              <a:rPr lang="en-AU" dirty="0" smtClean="0"/>
              <a:t>&gt;</a:t>
            </a:r>
          </a:p>
          <a:p>
            <a:r>
              <a:rPr lang="en-AU" smtClean="0"/>
              <a:t>Fast.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Vector Distance</a:t>
            </a:r>
            <a:endParaRPr lang="en-A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000240"/>
            <a:ext cx="4033840" cy="391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Software similarity problem extended to similarity search over a database.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Find nearest neighbours (by distance) of a query.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Or find neighbours within a distance of the query. 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Nearest Neighbour Search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The Software Similarity Search</a:t>
            </a:r>
            <a:endParaRPr lang="en-AU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357290" y="1643050"/>
          <a:ext cx="6317306" cy="4125990"/>
        </p:xfrm>
        <a:graphic>
          <a:graphicData uri="http://schemas.openxmlformats.org/presentationml/2006/ole">
            <p:oleObj spid="_x0000_s1030" name="Visio" r:id="rId3" imgW="5017627" imgH="327490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Vector distances here are “metric”.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It has the mathematical properties of a metric.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This means you can do a nearest neighbour search without brute forcing the entire database!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Metric Trees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3000"/>
              </a:spcAft>
            </a:pPr>
            <a:r>
              <a:rPr lang="en-AU" dirty="0" smtClean="0"/>
              <a:t>System is 100,000 lines of code of C++.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The modules for this work &lt; 3000 lines of code.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System translates x86 into an intermediate language (IL).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Performs analysis on architecture independent IL.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Unpacks malware using an application level emulator.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Implementation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3000"/>
              </a:spcAft>
            </a:pPr>
            <a:r>
              <a:rPr lang="en-AU" dirty="0" smtClean="0"/>
              <a:t>Database of 10,000 malware.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Scanned 1,601 benign binaries.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10 false positives. Less than 1%.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Using additional refinement algorithm, reduced to 7 false positives.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Very small binaries have small signatures and cause weak matching.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Evaluation – False Positives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Calculated similarity between </a:t>
            </a:r>
            <a:r>
              <a:rPr lang="en-AU" dirty="0" err="1" smtClean="0"/>
              <a:t>Roron</a:t>
            </a:r>
            <a:r>
              <a:rPr lang="en-AU" dirty="0" smtClean="0"/>
              <a:t> malware variants.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Compared results to </a:t>
            </a:r>
            <a:r>
              <a:rPr lang="en-AU" dirty="0" err="1" smtClean="0"/>
              <a:t>Ruxcon</a:t>
            </a:r>
            <a:r>
              <a:rPr lang="en-AU" dirty="0" smtClean="0"/>
              <a:t> 2010 work.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In tables, highlighted cells indicates a positive match.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The more matches the more effective it is.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Evaluation - Effectiveness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AU" dirty="0" smtClean="0"/>
              <a:t>Ph.D. Candidate at Deakin University.</a:t>
            </a:r>
          </a:p>
          <a:p>
            <a:r>
              <a:rPr lang="en-AU" dirty="0" smtClean="0"/>
              <a:t>Research</a:t>
            </a:r>
          </a:p>
          <a:p>
            <a:pPr lvl="1"/>
            <a:r>
              <a:rPr lang="en-AU" dirty="0" smtClean="0"/>
              <a:t>Malware detection.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Automated vulnerability discovery (check out my other talk in the main conference).</a:t>
            </a:r>
          </a:p>
          <a:p>
            <a:r>
              <a:rPr lang="en-AU" dirty="0" smtClean="0"/>
              <a:t>Did a Masters by research in malware</a:t>
            </a:r>
          </a:p>
          <a:p>
            <a:pPr lvl="1"/>
            <a:r>
              <a:rPr lang="en-AU" dirty="0" smtClean="0"/>
              <a:t>“Fast automated unpacking and classification of malware”.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Presented last year at </a:t>
            </a:r>
            <a:r>
              <a:rPr lang="en-AU" dirty="0" err="1" smtClean="0"/>
              <a:t>Ruxcon</a:t>
            </a:r>
            <a:r>
              <a:rPr lang="en-AU" dirty="0" smtClean="0"/>
              <a:t> 2010.</a:t>
            </a:r>
          </a:p>
          <a:p>
            <a:r>
              <a:rPr lang="en-AU" dirty="0" smtClean="0"/>
              <a:t>This current work extends last year’s work.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Who am I and where did this talk come from?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Malware Variant Detection</a:t>
            </a:r>
            <a:endParaRPr lang="en-AU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066800" y="1878980"/>
          <a:ext cx="3290887" cy="1490724"/>
        </p:xfrm>
        <a:graphic>
          <a:graphicData uri="http://schemas.openxmlformats.org/drawingml/2006/table">
            <a:tbl>
              <a:tblPr/>
              <a:tblGrid>
                <a:gridCol w="256015"/>
                <a:gridCol w="337208"/>
                <a:gridCol w="337208"/>
                <a:gridCol w="337208"/>
                <a:gridCol w="337208"/>
                <a:gridCol w="337208"/>
                <a:gridCol w="337208"/>
                <a:gridCol w="337208"/>
                <a:gridCol w="337208"/>
                <a:gridCol w="337208"/>
              </a:tblGrid>
              <a:tr h="751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AU" sz="9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ao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e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k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m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q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ao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0.51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e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k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m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0.51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q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0.47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AU" sz="9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1998" y="1878984"/>
          <a:ext cx="3429029" cy="1490720"/>
        </p:xfrm>
        <a:graphic>
          <a:graphicData uri="http://schemas.openxmlformats.org/drawingml/2006/table">
            <a:tbl>
              <a:tblPr/>
              <a:tblGrid>
                <a:gridCol w="266762"/>
                <a:gridCol w="351363"/>
                <a:gridCol w="351363"/>
                <a:gridCol w="351363"/>
                <a:gridCol w="351363"/>
                <a:gridCol w="351363"/>
                <a:gridCol w="351363"/>
                <a:gridCol w="351363"/>
                <a:gridCol w="351363"/>
                <a:gridCol w="351363"/>
              </a:tblGrid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AU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ao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e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k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m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q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ao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0.50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e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0.50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0.64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0.64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k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0.29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0.96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m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q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9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0.75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0.30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0.96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1538" y="4214818"/>
          <a:ext cx="3290887" cy="1457940"/>
        </p:xfrm>
        <a:graphic>
          <a:graphicData uri="http://schemas.openxmlformats.org/drawingml/2006/table">
            <a:tbl>
              <a:tblPr/>
              <a:tblGrid>
                <a:gridCol w="256015"/>
                <a:gridCol w="337208"/>
                <a:gridCol w="337208"/>
                <a:gridCol w="337208"/>
                <a:gridCol w="337208"/>
                <a:gridCol w="337208"/>
                <a:gridCol w="337208"/>
                <a:gridCol w="337208"/>
                <a:gridCol w="337208"/>
                <a:gridCol w="337208"/>
              </a:tblGrid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AU" sz="9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ao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e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k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m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q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ao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0.64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b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0.65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e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0.93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0.77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k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m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q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0.88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0.76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0.71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1.00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457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0.67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0.72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0.99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1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endParaRPr lang="en-AU" sz="1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57356" y="3520608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Exact Matching (</a:t>
            </a:r>
            <a:r>
              <a:rPr lang="en-AU" dirty="0" err="1" smtClean="0"/>
              <a:t>Ruxcon</a:t>
            </a:r>
            <a:r>
              <a:rPr lang="en-AU" dirty="0" smtClean="0"/>
              <a:t> 2010)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4571999" y="3520608"/>
            <a:ext cx="3429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Heuristic Approximate Matching (</a:t>
            </a:r>
            <a:r>
              <a:rPr lang="en-AU" dirty="0" err="1" smtClean="0"/>
              <a:t>Ruxcon</a:t>
            </a:r>
            <a:r>
              <a:rPr lang="en-AU" dirty="0" smtClean="0"/>
              <a:t> 2010)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2143108" y="5857892"/>
            <a:ext cx="1428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Q-Grams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AU" sz="2400" dirty="0" smtClean="0"/>
              <a:t>Faster than </a:t>
            </a:r>
            <a:r>
              <a:rPr lang="en-AU" sz="2400" dirty="0" err="1" smtClean="0"/>
              <a:t>Ruxcon</a:t>
            </a:r>
            <a:r>
              <a:rPr lang="en-AU" sz="2400" dirty="0" smtClean="0"/>
              <a:t> 2010.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Median benign processing time is 0.06s.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Median malware processing time is 0.84s.</a:t>
            </a:r>
          </a:p>
          <a:p>
            <a:pPr>
              <a:spcAft>
                <a:spcPts val="600"/>
              </a:spcAft>
            </a:pPr>
            <a:r>
              <a:rPr lang="en-AU" sz="2400" dirty="0" smtClean="0"/>
              <a:t>Slowest result may be memory thrashing.</a:t>
            </a:r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Evaluation - Efficiency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000628" y="3357562"/>
          <a:ext cx="3643339" cy="3347510"/>
        </p:xfrm>
        <a:graphic>
          <a:graphicData uri="http://schemas.openxmlformats.org/drawingml/2006/table">
            <a:tbl>
              <a:tblPr/>
              <a:tblGrid>
                <a:gridCol w="1213737"/>
                <a:gridCol w="1214801"/>
                <a:gridCol w="1214801"/>
              </a:tblGrid>
              <a:tr h="4872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b="1" dirty="0">
                          <a:latin typeface="Times New Roman"/>
                          <a:ea typeface="SimSun"/>
                          <a:cs typeface="Times New Roman"/>
                        </a:rPr>
                        <a:t>% Samples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b="1" dirty="0">
                          <a:latin typeface="Times New Roman"/>
                          <a:ea typeface="SimSun"/>
                          <a:cs typeface="Times New Roman"/>
                        </a:rPr>
                        <a:t>Benign Time(s)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b="1" dirty="0">
                          <a:latin typeface="Times New Roman"/>
                          <a:ea typeface="SimSun"/>
                          <a:cs typeface="Times New Roman"/>
                        </a:rPr>
                        <a:t>Malware Time(s)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0.02</a:t>
                      </a:r>
                      <a:endParaRPr lang="en-AU" sz="2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0.16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0.02</a:t>
                      </a:r>
                      <a:endParaRPr lang="en-AU" sz="2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0.28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0.03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0.30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0.03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0.36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0.06</a:t>
                      </a:r>
                      <a:endParaRPr lang="en-AU" sz="2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0.84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0.09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0.94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0.13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0.97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80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0.25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1.03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90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0.56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1.31</a:t>
                      </a:r>
                      <a:endParaRPr lang="en-AU" sz="2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100</a:t>
                      </a:r>
                      <a:endParaRPr lang="en-AU" sz="2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8.06</a:t>
                      </a:r>
                      <a:endParaRPr lang="en-AU" sz="2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8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585.16</a:t>
                      </a:r>
                      <a:endParaRPr lang="en-AU" sz="2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spcAft>
                <a:spcPts val="4800"/>
              </a:spcAft>
            </a:pPr>
            <a:r>
              <a:rPr lang="en-AU" sz="7200" dirty="0" smtClean="0"/>
              <a:t>Improved effectiveness and efficiency compared to </a:t>
            </a:r>
            <a:r>
              <a:rPr lang="en-AU" sz="7200" dirty="0" err="1" smtClean="0"/>
              <a:t>Ruxcon</a:t>
            </a:r>
            <a:r>
              <a:rPr lang="en-AU" sz="7200" dirty="0" smtClean="0"/>
              <a:t> 2010.</a:t>
            </a:r>
          </a:p>
          <a:p>
            <a:pPr>
              <a:spcAft>
                <a:spcPts val="4800"/>
              </a:spcAft>
            </a:pPr>
            <a:r>
              <a:rPr lang="en-AU" sz="7200" dirty="0" smtClean="0"/>
              <a:t>Runs in real-time in expected case.</a:t>
            </a:r>
          </a:p>
          <a:p>
            <a:pPr>
              <a:spcAft>
                <a:spcPts val="4800"/>
              </a:spcAft>
            </a:pPr>
            <a:r>
              <a:rPr lang="en-AU" sz="7200" dirty="0" smtClean="0"/>
              <a:t>Large functional code base and years of development time.</a:t>
            </a:r>
          </a:p>
          <a:p>
            <a:pPr>
              <a:spcAft>
                <a:spcPts val="4800"/>
              </a:spcAft>
            </a:pPr>
            <a:r>
              <a:rPr lang="en-AU" sz="7200" dirty="0" smtClean="0"/>
              <a:t>Happy to talk to vendors.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4800"/>
              </a:spcAft>
            </a:pPr>
            <a:r>
              <a:rPr lang="en-AU" sz="2300" dirty="0" smtClean="0"/>
              <a:t>Full academic paper at IEEE </a:t>
            </a:r>
            <a:r>
              <a:rPr lang="en-AU" sz="2300" dirty="0" err="1" smtClean="0"/>
              <a:t>Trustcom</a:t>
            </a:r>
            <a:r>
              <a:rPr lang="en-AU" sz="2300" dirty="0" smtClean="0"/>
              <a:t>.</a:t>
            </a:r>
          </a:p>
          <a:p>
            <a:pPr>
              <a:spcAft>
                <a:spcPts val="4800"/>
              </a:spcAft>
            </a:pPr>
            <a:r>
              <a:rPr lang="en-AU" sz="2300" dirty="0" smtClean="0"/>
              <a:t>Research page </a:t>
            </a:r>
            <a:r>
              <a:rPr lang="en-AU" sz="2300" dirty="0" smtClean="0">
                <a:hlinkClick r:id="rId2"/>
              </a:rPr>
              <a:t>http://www.foocodechu.com</a:t>
            </a:r>
            <a:endParaRPr lang="en-AU" sz="2300" dirty="0" smtClean="0"/>
          </a:p>
          <a:p>
            <a:pPr>
              <a:spcAft>
                <a:spcPts val="4800"/>
              </a:spcAft>
            </a:pPr>
            <a:r>
              <a:rPr lang="en-AU" sz="2300" dirty="0" smtClean="0"/>
              <a:t>Book on “Software similarity and classification” available in 2012. </a:t>
            </a:r>
          </a:p>
          <a:p>
            <a:pPr>
              <a:spcAft>
                <a:spcPts val="4800"/>
              </a:spcAft>
            </a:pPr>
            <a:r>
              <a:rPr lang="en-AU" sz="2300" dirty="0" smtClean="0"/>
              <a:t>Wiki on software similarity and classification </a:t>
            </a:r>
            <a:r>
              <a:rPr lang="en-AU" sz="2300" dirty="0" smtClean="0">
                <a:hlinkClick r:id="rId3"/>
              </a:rPr>
              <a:t>http://www.foocodechu.com/wiki</a:t>
            </a:r>
            <a:endParaRPr lang="en-AU" sz="23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Further </a:t>
            </a:r>
            <a:r>
              <a:rPr lang="en-AU" dirty="0" smtClean="0"/>
              <a:t>Information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Traditional AV works well on known samples.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Doesn’t detect unknown samples.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Doesn’t detect “suspiciously similar” samples.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Uses strings as a signature or “birthmark”.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Compares birthmarks by equality.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Motivation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3000"/>
              </a:spcAft>
            </a:pPr>
            <a:r>
              <a:rPr lang="en-AU" dirty="0" smtClean="0"/>
              <a:t>Birthmarks can be program structure.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More static among malware variants.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Birthmarks can be compared using “approximate similarity”.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Able to detect unknown samples that are suspiciously similar to known malware.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Vastly reduce number of required signatures.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can be done?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The Software Similarity Problem</a:t>
            </a:r>
            <a:endParaRPr lang="en-AU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4414" y="2000240"/>
          <a:ext cx="6519459" cy="2786082"/>
        </p:xfrm>
        <a:graphic>
          <a:graphicData uri="http://schemas.openxmlformats.org/presentationml/2006/ole">
            <p:oleObj spid="_x0000_s2051" name="Visio" r:id="rId3" imgW="5344668" imgH="228478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Control flow is more invariant among polymorphic and metamorphic malware.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A directed graph representing control flow.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A control flow graph for every procedure.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One call graph per program.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Control Flow Birthmark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Graphs</a:t>
            </a:r>
            <a:endParaRPr lang="en-AU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85852" y="1357298"/>
          <a:ext cx="6870274" cy="4407876"/>
        </p:xfrm>
        <a:graphic>
          <a:graphicData uri="http://schemas.openxmlformats.org/presentationml/2006/ole">
            <p:oleObj spid="_x0000_s3075" name="Visio" r:id="rId3" imgW="5704713" imgH="399449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Known as the “Graph Isomorphism” problem.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Identifies equivalent “structure”.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Not proven to be in NP, but no polynomial time algorithm known.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Graph Equality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The number of basic operations applied to a graph to transform it to another graph.</a:t>
            </a:r>
          </a:p>
          <a:p>
            <a:pPr>
              <a:spcAft>
                <a:spcPts val="3000"/>
              </a:spcAft>
            </a:pPr>
            <a:r>
              <a:rPr lang="en-AU" i="1" dirty="0" smtClean="0"/>
              <a:t>If you know the distance between two objects, you know the similarity</a:t>
            </a:r>
            <a:r>
              <a:rPr lang="en-AU" dirty="0" smtClean="0"/>
              <a:t>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Complexity in NP and infeasible.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Graph Edit Distance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</TotalTime>
  <Words>1004</Words>
  <Application>Microsoft Office PowerPoint</Application>
  <PresentationFormat>On-screen Show (4:3)</PresentationFormat>
  <Paragraphs>415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Concourse</vt:lpstr>
      <vt:lpstr>Visio</vt:lpstr>
      <vt:lpstr>Faster, More Effective Flowgraph-based Malware Classification</vt:lpstr>
      <vt:lpstr>Who am I and where did this talk come from?</vt:lpstr>
      <vt:lpstr>Motivation</vt:lpstr>
      <vt:lpstr>What can be done?</vt:lpstr>
      <vt:lpstr>The Software Similarity Problem</vt:lpstr>
      <vt:lpstr>The Control Flow Birthmark</vt:lpstr>
      <vt:lpstr>Graphs</vt:lpstr>
      <vt:lpstr>Graph Equality</vt:lpstr>
      <vt:lpstr>Graph Edit Distance</vt:lpstr>
      <vt:lpstr>Decompilation</vt:lpstr>
      <vt:lpstr>Q-Grams</vt:lpstr>
      <vt:lpstr>Feature Vectors</vt:lpstr>
      <vt:lpstr>Vector Distance</vt:lpstr>
      <vt:lpstr>Nearest Neighbour Search</vt:lpstr>
      <vt:lpstr>The Software Similarity Search</vt:lpstr>
      <vt:lpstr>Metric Trees</vt:lpstr>
      <vt:lpstr>Implementation</vt:lpstr>
      <vt:lpstr>Evaluation – False Positives</vt:lpstr>
      <vt:lpstr>Evaluation - Effectiveness</vt:lpstr>
      <vt:lpstr>Malware Variant Detection</vt:lpstr>
      <vt:lpstr>Evaluation - Efficiency</vt:lpstr>
      <vt:lpstr>Conclusion</vt:lpstr>
      <vt:lpstr>Further Information</vt:lpstr>
    </vt:vector>
  </TitlesOfParts>
  <Company>Deakin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Faster, More Effect Flowgraph-based Malware Classification</dc:title>
  <dc:creator>scesare</dc:creator>
  <cp:lastModifiedBy>scesare</cp:lastModifiedBy>
  <cp:revision>32</cp:revision>
  <dcterms:created xsi:type="dcterms:W3CDTF">2011-10-18T23:20:30Z</dcterms:created>
  <dcterms:modified xsi:type="dcterms:W3CDTF">2011-11-17T01:24:56Z</dcterms:modified>
</cp:coreProperties>
</file>